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8" r:id="rId2"/>
  </p:sldMasterIdLst>
  <p:notesMasterIdLst>
    <p:notesMasterId r:id="rId17"/>
  </p:notesMasterIdLst>
  <p:handoutMasterIdLst>
    <p:handoutMasterId r:id="rId18"/>
  </p:handoutMasterIdLst>
  <p:sldIdLst>
    <p:sldId id="363" r:id="rId3"/>
    <p:sldId id="1502" r:id="rId4"/>
    <p:sldId id="1503" r:id="rId5"/>
    <p:sldId id="1504" r:id="rId6"/>
    <p:sldId id="1505" r:id="rId7"/>
    <p:sldId id="1509" r:id="rId8"/>
    <p:sldId id="1510" r:id="rId9"/>
    <p:sldId id="1506" r:id="rId10"/>
    <p:sldId id="1513" r:id="rId11"/>
    <p:sldId id="1507" r:id="rId12"/>
    <p:sldId id="1508" r:id="rId13"/>
    <p:sldId id="1511" r:id="rId14"/>
    <p:sldId id="1500" r:id="rId15"/>
    <p:sldId id="336" r:id="rId16"/>
  </p:sldIdLst>
  <p:sldSz cx="12192000" cy="6858000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00"/>
    <p:restoredTop sz="94428"/>
  </p:normalViewPr>
  <p:slideViewPr>
    <p:cSldViewPr>
      <p:cViewPr varScale="1">
        <p:scale>
          <a:sx n="80" d="100"/>
          <a:sy n="80" d="100"/>
        </p:scale>
        <p:origin x="-1440" y="-104"/>
      </p:cViewPr>
      <p:guideLst>
        <p:guide orient="horz" pos="28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>
      <p:cViewPr varScale="1">
        <p:scale>
          <a:sx n="116" d="100"/>
          <a:sy n="116" d="100"/>
        </p:scale>
        <p:origin x="238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ECA80-CF12-4A50-B6F3-135C49E42A73}" type="datetimeFigureOut">
              <a:rPr lang="fr-FR" smtClean="0"/>
              <a:t>15/09/22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5D192-F75D-4486-B1C9-4FACCDA8D2D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6014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7DD81-8364-482B-BEFF-6B347782EBDD}" type="datetimeFigureOut">
              <a:rPr lang="fr-FR" smtClean="0"/>
              <a:t>15/09/22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C50F2-CD6F-43C3-B50B-DD3A35419AC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8067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3C50F2-CD6F-43C3-B50B-DD3A35419AC9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5567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nd bleu"/>
          <p:cNvSpPr/>
          <p:nvPr userDrawn="1"/>
        </p:nvSpPr>
        <p:spPr>
          <a:xfrm>
            <a:off x="0" y="2049446"/>
            <a:ext cx="12192000" cy="4808558"/>
          </a:xfrm>
          <a:custGeom>
            <a:avLst/>
            <a:gdLst/>
            <a:ahLst/>
            <a:cxnLst/>
            <a:rect l="l" t="t" r="r" b="b"/>
            <a:pathLst>
              <a:path w="9144000" h="3786504">
                <a:moveTo>
                  <a:pt x="0" y="0"/>
                </a:moveTo>
                <a:lnTo>
                  <a:pt x="9144000" y="0"/>
                </a:lnTo>
                <a:lnTo>
                  <a:pt x="9144000" y="3786187"/>
                </a:lnTo>
                <a:lnTo>
                  <a:pt x="0" y="3786187"/>
                </a:lnTo>
                <a:lnTo>
                  <a:pt x="0" y="0"/>
                </a:lnTo>
                <a:close/>
              </a:path>
            </a:pathLst>
          </a:custGeom>
          <a:solidFill>
            <a:srgbClr val="312E82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pic>
        <p:nvPicPr>
          <p:cNvPr id="25" name="Image 2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>
            <a:off x="9027902" y="4575870"/>
            <a:ext cx="3164098" cy="1859441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239" y="2"/>
            <a:ext cx="1597290" cy="1420491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808" y="6227642"/>
            <a:ext cx="1054699" cy="627942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7902" y="1147000"/>
            <a:ext cx="3164098" cy="185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890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sous-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nd bleu clair"/>
          <p:cNvSpPr/>
          <p:nvPr userDrawn="1"/>
        </p:nvSpPr>
        <p:spPr>
          <a:xfrm>
            <a:off x="0" y="3012416"/>
            <a:ext cx="12192000" cy="3845903"/>
          </a:xfrm>
          <a:custGeom>
            <a:avLst/>
            <a:gdLst/>
            <a:ahLst/>
            <a:cxnLst/>
            <a:rect l="l" t="t" r="r" b="b"/>
            <a:pathLst>
              <a:path w="9144000" h="3786504">
                <a:moveTo>
                  <a:pt x="0" y="0"/>
                </a:moveTo>
                <a:lnTo>
                  <a:pt x="9144000" y="0"/>
                </a:lnTo>
                <a:lnTo>
                  <a:pt x="9144000" y="3786187"/>
                </a:lnTo>
                <a:lnTo>
                  <a:pt x="0" y="3786187"/>
                </a:lnTo>
                <a:lnTo>
                  <a:pt x="0" y="0"/>
                </a:lnTo>
                <a:close/>
              </a:path>
            </a:pathLst>
          </a:custGeom>
          <a:solidFill>
            <a:srgbClr val="1EAFD0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pic>
        <p:nvPicPr>
          <p:cNvPr id="26" name="Image 2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239" y="6225837"/>
            <a:ext cx="1054699" cy="627942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7902" y="4565234"/>
            <a:ext cx="3164098" cy="1865538"/>
          </a:xfrm>
          <a:prstGeom prst="rect">
            <a:avLst/>
          </a:prstGeom>
        </p:spPr>
      </p:pic>
      <p:sp>
        <p:nvSpPr>
          <p:cNvPr id="18" name="Fond bleu"/>
          <p:cNvSpPr/>
          <p:nvPr/>
        </p:nvSpPr>
        <p:spPr>
          <a:xfrm>
            <a:off x="2781302" y="0"/>
            <a:ext cx="9410700" cy="4603750"/>
          </a:xfrm>
          <a:custGeom>
            <a:avLst/>
            <a:gdLst/>
            <a:ahLst/>
            <a:cxnLst/>
            <a:rect l="l" t="t" r="r" b="b"/>
            <a:pathLst>
              <a:path w="7058025" h="4603750">
                <a:moveTo>
                  <a:pt x="0" y="0"/>
                </a:moveTo>
                <a:lnTo>
                  <a:pt x="7058025" y="0"/>
                </a:lnTo>
                <a:lnTo>
                  <a:pt x="7058025" y="4603625"/>
                </a:lnTo>
                <a:lnTo>
                  <a:pt x="0" y="4603625"/>
                </a:lnTo>
                <a:lnTo>
                  <a:pt x="0" y="0"/>
                </a:lnTo>
                <a:close/>
              </a:path>
            </a:pathLst>
          </a:custGeom>
          <a:solidFill>
            <a:srgbClr val="312E82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>
          <a:xfrm>
            <a:off x="5814000" y="3127771"/>
            <a:ext cx="6174800" cy="1325563"/>
          </a:xfrm>
          <a:prstGeom prst="rect">
            <a:avLst/>
          </a:prstGeom>
        </p:spPr>
        <p:txBody>
          <a:bodyPr anchor="ctr" anchorCtr="0"/>
          <a:lstStyle>
            <a:lvl1pPr>
              <a:defRPr sz="3200" b="1">
                <a:solidFill>
                  <a:schemeClr val="bg2"/>
                </a:solidFill>
              </a:defRPr>
            </a:lvl1pPr>
          </a:lstStyle>
          <a:p>
            <a:r>
              <a:rPr lang="fr-FR" dirty="0"/>
              <a:t>Cliquez pour ajouter un sous-titre</a:t>
            </a:r>
          </a:p>
        </p:txBody>
      </p:sp>
      <p:pic>
        <p:nvPicPr>
          <p:cNvPr id="24" name="Image 2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7902" y="1147000"/>
            <a:ext cx="3164098" cy="1859441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239" y="2"/>
            <a:ext cx="1597290" cy="14204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re"/>
          <p:cNvSpPr>
            <a:spLocks noGrp="1"/>
          </p:cNvSpPr>
          <p:nvPr>
            <p:ph type="title" hasCustomPrompt="1"/>
          </p:nvPr>
        </p:nvSpPr>
        <p:spPr>
          <a:xfrm>
            <a:off x="779848" y="384280"/>
            <a:ext cx="8508016" cy="781912"/>
          </a:xfrm>
          <a:prstGeom prst="rect">
            <a:avLst/>
          </a:prstGeom>
        </p:spPr>
        <p:txBody>
          <a:bodyPr/>
          <a:lstStyle>
            <a:lvl1pPr>
              <a:defRPr sz="2000" b="1" baseline="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CLIQUEZ POUR AJOUTER LE TITRE DE LA PAGE</a:t>
            </a:r>
          </a:p>
        </p:txBody>
      </p:sp>
      <p:sp>
        <p:nvSpPr>
          <p:cNvPr id="20" name="Corps de texte"/>
          <p:cNvSpPr>
            <a:spLocks noGrp="1"/>
          </p:cNvSpPr>
          <p:nvPr>
            <p:ph type="body" sz="quarter" idx="11" hasCustomPrompt="1"/>
          </p:nvPr>
        </p:nvSpPr>
        <p:spPr>
          <a:xfrm>
            <a:off x="780696" y="2910806"/>
            <a:ext cx="8525019" cy="3300238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fr-FR" dirty="0"/>
              <a:t>Cliquez pour ajouter du texte</a:t>
            </a:r>
          </a:p>
        </p:txBody>
      </p:sp>
      <p:sp>
        <p:nvSpPr>
          <p:cNvPr id="19" name="Corps de texte"/>
          <p:cNvSpPr>
            <a:spLocks noGrp="1"/>
          </p:cNvSpPr>
          <p:nvPr>
            <p:ph type="body" sz="quarter" idx="10" hasCustomPrompt="1"/>
          </p:nvPr>
        </p:nvSpPr>
        <p:spPr>
          <a:xfrm>
            <a:off x="780696" y="1390798"/>
            <a:ext cx="8525019" cy="12954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fr-FR" dirty="0"/>
              <a:t>Cliquez pour ajouter du texte</a:t>
            </a: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0681" y="2"/>
            <a:ext cx="841321" cy="46516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contenu double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re"/>
          <p:cNvSpPr>
            <a:spLocks noGrp="1"/>
          </p:cNvSpPr>
          <p:nvPr>
            <p:ph type="title" hasCustomPrompt="1"/>
          </p:nvPr>
        </p:nvSpPr>
        <p:spPr>
          <a:xfrm>
            <a:off x="779848" y="384280"/>
            <a:ext cx="8508016" cy="781912"/>
          </a:xfrm>
          <a:prstGeom prst="rect">
            <a:avLst/>
          </a:prstGeom>
        </p:spPr>
        <p:txBody>
          <a:bodyPr/>
          <a:lstStyle>
            <a:lvl1pPr>
              <a:defRPr sz="2000" b="1" baseline="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CLIQUEZ POUR AJOUTER LE TITRE DE LA PAGE</a:t>
            </a:r>
          </a:p>
        </p:txBody>
      </p:sp>
      <p:sp>
        <p:nvSpPr>
          <p:cNvPr id="20" name="Corps de texte"/>
          <p:cNvSpPr>
            <a:spLocks noGrp="1"/>
          </p:cNvSpPr>
          <p:nvPr>
            <p:ph type="body" sz="quarter" idx="11" hasCustomPrompt="1"/>
          </p:nvPr>
        </p:nvSpPr>
        <p:spPr>
          <a:xfrm>
            <a:off x="780697" y="1447800"/>
            <a:ext cx="4096105" cy="4763244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fr-FR" dirty="0"/>
              <a:t>Cliquez pour ajouter du texte</a:t>
            </a:r>
          </a:p>
        </p:txBody>
      </p:sp>
      <p:sp>
        <p:nvSpPr>
          <p:cNvPr id="6" name="Corps de texte"/>
          <p:cNvSpPr>
            <a:spLocks noGrp="1"/>
          </p:cNvSpPr>
          <p:nvPr>
            <p:ph type="body" sz="quarter" idx="12" hasCustomPrompt="1"/>
          </p:nvPr>
        </p:nvSpPr>
        <p:spPr>
          <a:xfrm>
            <a:off x="5191761" y="1447800"/>
            <a:ext cx="4096105" cy="4763244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fr-FR" dirty="0"/>
              <a:t>Cliquez pour ajouter du texte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0681" y="2"/>
            <a:ext cx="841321" cy="4651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99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Fi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nd bleu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7999"/>
                </a:lnTo>
                <a:lnTo>
                  <a:pt x="0" y="6857999"/>
                </a:lnTo>
                <a:lnTo>
                  <a:pt x="0" y="0"/>
                </a:lnTo>
                <a:close/>
              </a:path>
            </a:pathLst>
          </a:custGeom>
          <a:solidFill>
            <a:srgbClr val="312E82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8" name="Espace réservé du texte 2"/>
          <p:cNvSpPr>
            <a:spLocks noGrp="1"/>
          </p:cNvSpPr>
          <p:nvPr>
            <p:ph type="body" sz="quarter" idx="11" hasCustomPrompt="1"/>
          </p:nvPr>
        </p:nvSpPr>
        <p:spPr>
          <a:xfrm>
            <a:off x="5665487" y="2781299"/>
            <a:ext cx="5668479" cy="383741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Prénom Nom</a:t>
            </a:r>
          </a:p>
        </p:txBody>
      </p:sp>
      <p:sp>
        <p:nvSpPr>
          <p:cNvPr id="10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5665487" y="3180106"/>
            <a:ext cx="5668479" cy="383741"/>
          </a:xfrm>
          <a:prstGeom prst="rect">
            <a:avLst/>
          </a:prstGeom>
        </p:spPr>
        <p:txBody>
          <a:bodyPr/>
          <a:lstStyle>
            <a:lvl1pPr>
              <a:defRPr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exemple@email.com</a:t>
            </a:r>
          </a:p>
        </p:txBody>
      </p:sp>
      <p:sp>
        <p:nvSpPr>
          <p:cNvPr id="11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5665487" y="3578913"/>
            <a:ext cx="5668479" cy="383741"/>
          </a:xfrm>
          <a:prstGeom prst="rect">
            <a:avLst/>
          </a:prstGeom>
        </p:spPr>
        <p:txBody>
          <a:bodyPr/>
          <a:lstStyle>
            <a:lvl1pPr>
              <a:defRPr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06 xx </a:t>
            </a:r>
            <a:r>
              <a:rPr lang="fr-FR" dirty="0" err="1"/>
              <a:t>xx</a:t>
            </a:r>
            <a:r>
              <a:rPr lang="fr-FR" dirty="0"/>
              <a:t> </a:t>
            </a:r>
            <a:r>
              <a:rPr lang="fr-FR" dirty="0" err="1"/>
              <a:t>xx</a:t>
            </a:r>
            <a:r>
              <a:rPr lang="fr-FR" dirty="0"/>
              <a:t> </a:t>
            </a:r>
            <a:r>
              <a:rPr lang="fr-FR" dirty="0" err="1"/>
              <a:t>xx</a:t>
            </a:r>
            <a:endParaRPr lang="fr-FR" dirty="0"/>
          </a:p>
        </p:txBody>
      </p:sp>
      <p:grpSp>
        <p:nvGrpSpPr>
          <p:cNvPr id="40" name="Groupe 39"/>
          <p:cNvGrpSpPr/>
          <p:nvPr userDrawn="1"/>
        </p:nvGrpSpPr>
        <p:grpSpPr>
          <a:xfrm>
            <a:off x="0" y="3650861"/>
            <a:ext cx="3216618" cy="3207140"/>
            <a:chOff x="0" y="3650861"/>
            <a:chExt cx="3216618" cy="3207140"/>
          </a:xfrm>
        </p:grpSpPr>
        <p:pic>
          <p:nvPicPr>
            <p:cNvPr id="41" name="Image 40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86"/>
            <a:stretch/>
          </p:blipFill>
          <p:spPr>
            <a:xfrm>
              <a:off x="0" y="3650861"/>
              <a:ext cx="2064284" cy="1310754"/>
            </a:xfrm>
            <a:prstGeom prst="rect">
              <a:avLst/>
            </a:prstGeom>
          </p:spPr>
        </p:pic>
        <p:pic>
          <p:nvPicPr>
            <p:cNvPr id="42" name="Image 41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537"/>
            <a:stretch/>
          </p:blipFill>
          <p:spPr>
            <a:xfrm>
              <a:off x="1905864" y="4772535"/>
              <a:ext cx="1310754" cy="2085466"/>
            </a:xfrm>
            <a:prstGeom prst="rect">
              <a:avLst/>
            </a:prstGeom>
          </p:spPr>
        </p:pic>
        <p:pic>
          <p:nvPicPr>
            <p:cNvPr id="43" name="Image 42"/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486" b="35303"/>
            <a:stretch/>
          </p:blipFill>
          <p:spPr>
            <a:xfrm>
              <a:off x="0" y="5871928"/>
              <a:ext cx="968038" cy="986072"/>
            </a:xfrm>
            <a:prstGeom prst="rect">
              <a:avLst/>
            </a:prstGeom>
          </p:spPr>
        </p:pic>
      </p:grpSp>
      <p:pic>
        <p:nvPicPr>
          <p:cNvPr id="44" name="Image 4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54"/>
          <a:stretch/>
        </p:blipFill>
        <p:spPr>
          <a:xfrm rot="5400000">
            <a:off x="1896426" y="-6666"/>
            <a:ext cx="1297423" cy="1310754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37"/>
          <a:stretch/>
        </p:blipFill>
        <p:spPr>
          <a:xfrm rot="5400000">
            <a:off x="380730" y="751648"/>
            <a:ext cx="1310754" cy="2085466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01" b="35303"/>
          <a:stretch/>
        </p:blipFill>
        <p:spPr>
          <a:xfrm rot="5400000">
            <a:off x="385823" y="-392448"/>
            <a:ext cx="201177" cy="986072"/>
          </a:xfrm>
          <a:prstGeom prst="rect">
            <a:avLst/>
          </a:prstGeom>
        </p:spPr>
      </p:pic>
      <p:sp>
        <p:nvSpPr>
          <p:cNvPr id="48" name="Logo Université Gustave Eiffel"/>
          <p:cNvSpPr/>
          <p:nvPr userDrawn="1"/>
        </p:nvSpPr>
        <p:spPr>
          <a:xfrm>
            <a:off x="5791200" y="4771682"/>
            <a:ext cx="1911910" cy="3996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6C45ED1B-02E1-E77F-3E11-A26AEE60300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22093" y="6437676"/>
            <a:ext cx="1547813" cy="411531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BE2E8673-5A4B-DA2B-4D5A-14BB8B8ACA4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230045"/>
            <a:ext cx="1246277" cy="61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14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 vert="horz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21.xml"/><Relationship Id="rId16" Type="http://schemas.openxmlformats.org/officeDocument/2006/relationships/theme" Target="../theme/theme2.xml"/><Relationship Id="rId17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3.xml"/><Relationship Id="rId8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6400800"/>
            <a:ext cx="1228784" cy="25398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4" r:id="rId2"/>
    <p:sldLayoutId id="2147483662" r:id="rId3"/>
    <p:sldLayoutId id="2147483667" r:id="rId4"/>
    <p:sldLayoutId id="2147483665" r:id="rId5"/>
    <p:sldLayoutId id="2147483706" r:id="rId6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15"/>
          <p:cNvPicPr>
            <a:picLocks noChangeAspect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1" y="6172200"/>
            <a:ext cx="262043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27177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jpeg"/><Relationship Id="rId3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diana.diziain@afilog.org" TargetMode="External"/><Relationship Id="rId4" Type="http://schemas.openxmlformats.org/officeDocument/2006/relationships/hyperlink" Target="mailto:laetitia.dablanc@univ-eiffel.fr" TargetMode="External"/><Relationship Id="rId5" Type="http://schemas.openxmlformats.org/officeDocument/2006/relationships/hyperlink" Target="mailto:pedro.moreira@abralog.com.br" TargetMode="Externa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81000" y="3048000"/>
            <a:ext cx="7696200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fr-FR" sz="3600" dirty="0">
                <a:solidFill>
                  <a:schemeClr val="bg1"/>
                </a:solidFill>
              </a:rPr>
              <a:t>Joint </a:t>
            </a:r>
            <a:r>
              <a:rPr lang="fr-FR" sz="3600" dirty="0" err="1">
                <a:solidFill>
                  <a:schemeClr val="bg1"/>
                </a:solidFill>
              </a:rPr>
              <a:t>members</a:t>
            </a:r>
            <a:r>
              <a:rPr lang="fr-FR" sz="3600" dirty="0">
                <a:solidFill>
                  <a:schemeClr val="bg1"/>
                </a:solidFill>
              </a:rPr>
              <a:t>’ </a:t>
            </a:r>
            <a:r>
              <a:rPr lang="fr-FR" sz="3600" dirty="0" err="1">
                <a:solidFill>
                  <a:schemeClr val="bg1"/>
                </a:solidFill>
              </a:rPr>
              <a:t>survey</a:t>
            </a:r>
            <a:endParaRPr lang="fr-FR" sz="3600" dirty="0">
              <a:solidFill>
                <a:schemeClr val="bg1"/>
              </a:solidFill>
            </a:endParaRPr>
          </a:p>
          <a:p>
            <a:pPr algn="ctr">
              <a:spcBef>
                <a:spcPts val="600"/>
              </a:spcBef>
            </a:pPr>
            <a:r>
              <a:rPr lang="fr-FR" sz="3600" dirty="0" err="1">
                <a:solidFill>
                  <a:schemeClr val="bg1"/>
                </a:solidFill>
              </a:rPr>
              <a:t>What’s</a:t>
            </a:r>
            <a:r>
              <a:rPr lang="fr-FR" sz="3600" dirty="0">
                <a:solidFill>
                  <a:schemeClr val="bg1"/>
                </a:solidFill>
              </a:rPr>
              <a:t> on </a:t>
            </a:r>
            <a:r>
              <a:rPr lang="fr-FR" sz="3600" dirty="0" err="1">
                <a:solidFill>
                  <a:schemeClr val="bg1"/>
                </a:solidFill>
              </a:rPr>
              <a:t>your</a:t>
            </a:r>
            <a:r>
              <a:rPr lang="fr-FR" sz="3600" dirty="0">
                <a:solidFill>
                  <a:schemeClr val="bg1"/>
                </a:solidFill>
              </a:rPr>
              <a:t> </a:t>
            </a:r>
            <a:r>
              <a:rPr lang="fr-FR" sz="3600" dirty="0" err="1">
                <a:solidFill>
                  <a:schemeClr val="bg1"/>
                </a:solidFill>
              </a:rPr>
              <a:t>mind</a:t>
            </a:r>
            <a:r>
              <a:rPr lang="fr-FR" sz="3600" dirty="0">
                <a:solidFill>
                  <a:schemeClr val="bg1"/>
                </a:solidFill>
              </a:rPr>
              <a:t> and how can </a:t>
            </a:r>
            <a:r>
              <a:rPr lang="fr-FR" sz="3600" dirty="0" err="1">
                <a:solidFill>
                  <a:schemeClr val="bg1"/>
                </a:solidFill>
              </a:rPr>
              <a:t>we</a:t>
            </a:r>
            <a:r>
              <a:rPr lang="fr-FR" sz="3600" dirty="0">
                <a:solidFill>
                  <a:schemeClr val="bg1"/>
                </a:solidFill>
              </a:rPr>
              <a:t> help?</a:t>
            </a:r>
          </a:p>
          <a:p>
            <a:pPr algn="ctr"/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40603" y="1233433"/>
            <a:ext cx="7820025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"/>
              </a:spcAft>
            </a:pPr>
            <a:r>
              <a:rPr lang="fr-FR" sz="2000" spc="150">
                <a:solidFill>
                  <a:srgbClr val="000000"/>
                </a:solidFill>
                <a:ea typeface="Calibri" charset="0"/>
                <a:cs typeface="Arial" charset="0"/>
              </a:rPr>
              <a:t>ABRALOG/AFILOG </a:t>
            </a:r>
            <a:endParaRPr lang="fr-FR" sz="2000" spc="150" dirty="0">
              <a:solidFill>
                <a:srgbClr val="000000"/>
              </a:solidFill>
              <a:ea typeface="Calibri" charset="0"/>
              <a:cs typeface="Arial" charset="0"/>
            </a:endParaRPr>
          </a:p>
          <a:p>
            <a:pPr algn="ctr">
              <a:spcAft>
                <a:spcPts val="200"/>
              </a:spcAft>
            </a:pPr>
            <a:r>
              <a:rPr lang="fr-FR" sz="2000" spc="150" dirty="0" err="1">
                <a:solidFill>
                  <a:srgbClr val="000000"/>
                </a:solidFill>
                <a:ea typeface="Calibri" charset="0"/>
                <a:cs typeface="Arial" charset="0"/>
              </a:rPr>
              <a:t>September</a:t>
            </a:r>
            <a:r>
              <a:rPr lang="fr-FR" sz="2000" spc="150" dirty="0">
                <a:solidFill>
                  <a:srgbClr val="000000"/>
                </a:solidFill>
                <a:ea typeface="Calibri" charset="0"/>
                <a:cs typeface="Arial" charset="0"/>
              </a:rPr>
              <a:t> 15, 2022</a:t>
            </a:r>
            <a:endParaRPr lang="fr-FR" sz="2000" dirty="0">
              <a:solidFill>
                <a:srgbClr val="000000"/>
              </a:solidFill>
              <a:effectLst/>
              <a:ea typeface="Calibri" charset="0"/>
              <a:cs typeface="Times New Roman" charset="0"/>
            </a:endParaRPr>
          </a:p>
        </p:txBody>
      </p:sp>
      <p:pic>
        <p:nvPicPr>
          <p:cNvPr id="5" name="Imagem 4" descr="Logotipo, nome da empresa&#10;&#10;Descrição gerada automaticamente">
            <a:extLst>
              <a:ext uri="{FF2B5EF4-FFF2-40B4-BE49-F238E27FC236}">
                <a16:creationId xmlns:a16="http://schemas.microsoft.com/office/drawing/2014/main" xmlns="" id="{76D5CCF7-810C-DF1A-F158-AA1C62936E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0736" y="14926"/>
            <a:ext cx="3205064" cy="158527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EE554180-BF40-72F9-8017-FD612F2970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8821"/>
            <a:ext cx="3681413" cy="97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920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3812E71E-B1A9-714C-84DC-9D4862E6FEF2}"/>
              </a:ext>
            </a:extLst>
          </p:cNvPr>
          <p:cNvSpPr txBox="1"/>
          <p:nvPr/>
        </p:nvSpPr>
        <p:spPr>
          <a:xfrm>
            <a:off x="381000" y="228600"/>
            <a:ext cx="1089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What new sources of energy? </a:t>
            </a:r>
            <a:endParaRPr lang="fr-FR" sz="3600" dirty="0">
              <a:solidFill>
                <a:schemeClr val="tx1">
                  <a:lumMod val="75000"/>
                </a:schemeClr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xmlns="" id="{69CBF5D3-974D-1514-FE43-D0F13C751C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624501"/>
              </p:ext>
            </p:extLst>
          </p:nvPr>
        </p:nvGraphicFramePr>
        <p:xfrm>
          <a:off x="1765300" y="1524000"/>
          <a:ext cx="8127999" cy="3479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xmlns="" val="343845465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305789034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2148346828"/>
                    </a:ext>
                  </a:extLst>
                </a:gridCol>
              </a:tblGrid>
              <a:tr h="8280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Brazil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France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43941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In </a:t>
                      </a:r>
                      <a:r>
                        <a:rPr lang="fr-FR" sz="2400" dirty="0" err="1"/>
                        <a:t>warehouses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/>
                        <a:t>Photovoltaic</a:t>
                      </a:r>
                      <a:r>
                        <a:rPr lang="fr-FR" dirty="0"/>
                        <a:t> </a:t>
                      </a:r>
                    </a:p>
                    <a:p>
                      <a:pPr algn="ctr"/>
                      <a:r>
                        <a:rPr lang="fr-FR" dirty="0" err="1"/>
                        <a:t>Biomethane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err="1"/>
                        <a:t>Photovoltaic</a:t>
                      </a:r>
                      <a:r>
                        <a:rPr lang="fr-FR" dirty="0"/>
                        <a:t>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/>
                        <a:t>Biomethane</a:t>
                      </a:r>
                      <a:r>
                        <a:rPr lang="fr-FR" dirty="0"/>
                        <a:t>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(+ </a:t>
                      </a:r>
                      <a:r>
                        <a:rPr lang="fr-FR" dirty="0" err="1"/>
                        <a:t>biomass</a:t>
                      </a:r>
                      <a:r>
                        <a:rPr lang="fr-FR" dirty="0"/>
                        <a:t> and </a:t>
                      </a:r>
                      <a:r>
                        <a:rPr lang="fr-FR" dirty="0" err="1"/>
                        <a:t>geothermal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energy</a:t>
                      </a:r>
                      <a:r>
                        <a:rPr lang="fr-FR" dirty="0"/>
                        <a:t>)</a:t>
                      </a: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51449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For transportation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Battery </a:t>
                      </a:r>
                      <a:r>
                        <a:rPr lang="fr-FR" b="1" dirty="0" err="1"/>
                        <a:t>electric</a:t>
                      </a:r>
                      <a:endParaRPr lang="fr-FR" b="1" dirty="0"/>
                    </a:p>
                    <a:p>
                      <a:pPr algn="ctr"/>
                      <a:r>
                        <a:rPr lang="fr-FR" dirty="0" err="1"/>
                        <a:t>Hydrid</a:t>
                      </a:r>
                      <a:r>
                        <a:rPr lang="fr-FR" dirty="0"/>
                        <a:t> fuels</a:t>
                      </a:r>
                    </a:p>
                    <a:p>
                      <a:pPr algn="ctr"/>
                      <a:r>
                        <a:rPr lang="fr-FR" dirty="0"/>
                        <a:t>+ Bio CNG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Battery </a:t>
                      </a:r>
                      <a:r>
                        <a:rPr lang="fr-FR" b="1" dirty="0" err="1"/>
                        <a:t>electric</a:t>
                      </a:r>
                      <a:endParaRPr lang="fr-FR" b="1" dirty="0"/>
                    </a:p>
                    <a:p>
                      <a:pPr algn="ctr"/>
                      <a:r>
                        <a:rPr lang="fr-FR" dirty="0" err="1"/>
                        <a:t>Hybrid</a:t>
                      </a:r>
                      <a:r>
                        <a:rPr lang="fr-FR" dirty="0"/>
                        <a:t> fuels</a:t>
                      </a:r>
                    </a:p>
                    <a:p>
                      <a:pPr algn="ctr"/>
                      <a:r>
                        <a:rPr lang="fr-FR" dirty="0"/>
                        <a:t>+ CNG, bio CNG, </a:t>
                      </a:r>
                      <a:r>
                        <a:rPr lang="fr-FR" dirty="0" err="1"/>
                        <a:t>hydrogen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1148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243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3812E71E-B1A9-714C-84DC-9D4862E6FEF2}"/>
              </a:ext>
            </a:extLst>
          </p:cNvPr>
          <p:cNvSpPr txBox="1"/>
          <p:nvPr/>
        </p:nvSpPr>
        <p:spPr>
          <a:xfrm>
            <a:off x="381000" y="228600"/>
            <a:ext cx="1089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Labor shortages! </a:t>
            </a:r>
            <a:endParaRPr lang="fr-FR" sz="3600" dirty="0">
              <a:solidFill>
                <a:schemeClr val="tx1">
                  <a:lumMod val="75000"/>
                </a:schemeClr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Tableau 6">
            <a:extLst>
              <a:ext uri="{FF2B5EF4-FFF2-40B4-BE49-F238E27FC236}">
                <a16:creationId xmlns:a16="http://schemas.microsoft.com/office/drawing/2014/main" xmlns="" id="{FB9E5E03-1EF9-81AC-4180-F25DB80973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281940"/>
              </p:ext>
            </p:extLst>
          </p:nvPr>
        </p:nvGraphicFramePr>
        <p:xfrm>
          <a:off x="1765300" y="1524000"/>
          <a:ext cx="8127999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xmlns="" val="343845465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305789034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2148346828"/>
                    </a:ext>
                  </a:extLst>
                </a:gridCol>
              </a:tblGrid>
              <a:tr h="8280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Brazil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France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43941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Non-</a:t>
                      </a:r>
                      <a:r>
                        <a:rPr lang="fr-FR" sz="2400" dirty="0" err="1"/>
                        <a:t>qualified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/>
                        <a:t>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dirty="0"/>
                        <a:t>50%</a:t>
                      </a:r>
                    </a:p>
                    <a:p>
                      <a:pPr algn="ctr"/>
                      <a:endParaRPr lang="fr-FR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51449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/>
                        <a:t>Qualified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/>
                        <a:t>91%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1148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932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3812E71E-B1A9-714C-84DC-9D4862E6FEF2}"/>
              </a:ext>
            </a:extLst>
          </p:cNvPr>
          <p:cNvSpPr txBox="1"/>
          <p:nvPr/>
        </p:nvSpPr>
        <p:spPr>
          <a:xfrm>
            <a:off x="381000" y="228600"/>
            <a:ext cx="1089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How do you see your company in two years?</a:t>
            </a:r>
            <a:endParaRPr lang="fr-FR" sz="3600" dirty="0">
              <a:solidFill>
                <a:schemeClr val="tx1">
                  <a:lumMod val="75000"/>
                </a:schemeClr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87AE24C5-E33A-EBFC-EBDB-7DB953EFBD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313765"/>
            <a:ext cx="7772400" cy="2902282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2C3D6AE7-8815-DDE2-9905-EE9363BB3C13}"/>
              </a:ext>
            </a:extLst>
          </p:cNvPr>
          <p:cNvSpPr txBox="1"/>
          <p:nvPr/>
        </p:nvSpPr>
        <p:spPr>
          <a:xfrm>
            <a:off x="266700" y="4495800"/>
            <a:ext cx="11658600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ABRALOG (45%) and AFILOG (37%) members see themselves in a robust “4” or even “5” position in two years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 relative majority of French members (47%) prefer to see themselves as a “3”</a:t>
            </a:r>
            <a:endParaRPr lang="fr-FR" sz="2400" dirty="0">
              <a:solidFill>
                <a:srgbClr val="00000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Despite the current crises, very few members see themselves in a poor situation</a:t>
            </a:r>
            <a:endParaRPr lang="fr-FR" sz="2400" dirty="0">
              <a:solidFill>
                <a:srgbClr val="00000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040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47F9ED96-9522-F078-96C6-31DF0C09A22A}"/>
              </a:ext>
            </a:extLst>
          </p:cNvPr>
          <p:cNvSpPr txBox="1"/>
          <p:nvPr/>
        </p:nvSpPr>
        <p:spPr>
          <a:xfrm>
            <a:off x="609600" y="1371600"/>
            <a:ext cx="10896600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Monitoring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on macroeconomics and regulatory changes, identifying market changes, and providing information and </a:t>
            </a:r>
            <a:r>
              <a:rPr lang="en-US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Organization of </a:t>
            </a:r>
            <a:r>
              <a:rPr lang="en-US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events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including training events</a:t>
            </a: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Lobbying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on current policies and new regulation such as French "ZAN” </a:t>
            </a: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Promotion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of the logistics real estate business among the general public and public authorities, initiatives to attract </a:t>
            </a:r>
            <a:r>
              <a:rPr lang="en-US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new labor force </a:t>
            </a: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Partnership between ABRALOG and AFILOG 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“adds value to both entities and members”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F2210308-1E62-328D-10D7-B0B46F7D2B47}"/>
              </a:ext>
            </a:extLst>
          </p:cNvPr>
          <p:cNvSpPr txBox="1"/>
          <p:nvPr/>
        </p:nvSpPr>
        <p:spPr>
          <a:xfrm>
            <a:off x="381000" y="228600"/>
            <a:ext cx="1089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How can ABRALOG and AFILOG help?</a:t>
            </a:r>
            <a:endParaRPr lang="fr-FR" sz="3600" dirty="0">
              <a:solidFill>
                <a:schemeClr val="tx1">
                  <a:lumMod val="75000"/>
                </a:schemeClr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313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texte 28"/>
          <p:cNvSpPr>
            <a:spLocks noGrp="1"/>
          </p:cNvSpPr>
          <p:nvPr>
            <p:ph type="body" sz="quarter" idx="12"/>
          </p:nvPr>
        </p:nvSpPr>
        <p:spPr>
          <a:xfrm>
            <a:off x="5638800" y="2133600"/>
            <a:ext cx="5668479" cy="383741"/>
          </a:xfrm>
        </p:spPr>
        <p:txBody>
          <a:bodyPr/>
          <a:lstStyle/>
          <a:p>
            <a:r>
              <a:rPr lang="fr-FR" dirty="0">
                <a:hlinkClick r:id="rId3"/>
              </a:rPr>
              <a:t>Laetitia Dablanc University Gustave Eiffel, Paris</a:t>
            </a:r>
          </a:p>
          <a:p>
            <a:r>
              <a:rPr lang="fr-FR" dirty="0">
                <a:hlinkClick r:id="rId4"/>
              </a:rPr>
              <a:t>laetitia.dablanc@univ-eiffel.fr</a:t>
            </a:r>
            <a:endParaRPr lang="fr-FR" dirty="0">
              <a:hlinkClick r:id="rId3"/>
            </a:endParaRPr>
          </a:p>
          <a:p>
            <a:r>
              <a:rPr lang="fr-FR" dirty="0">
                <a:hlinkClick r:id="rId3"/>
              </a:rPr>
              <a:t>Diana Diziain AFILOG</a:t>
            </a:r>
          </a:p>
          <a:p>
            <a:r>
              <a:rPr lang="fr-FR" dirty="0">
                <a:hlinkClick r:id="rId3"/>
              </a:rPr>
              <a:t>diana.diziain@afilog.org</a:t>
            </a:r>
            <a:endParaRPr lang="fr-FR" dirty="0"/>
          </a:p>
          <a:p>
            <a:r>
              <a:rPr lang="fr-FR" dirty="0">
                <a:hlinkClick r:id="rId5"/>
              </a:rPr>
              <a:t>Pedro Moreira ABRALOG</a:t>
            </a:r>
          </a:p>
          <a:p>
            <a:r>
              <a:rPr lang="fr-FR" dirty="0">
                <a:hlinkClick r:id="rId5"/>
              </a:rPr>
              <a:t>pedro.moreira@abralog.com.br</a:t>
            </a:r>
            <a:endParaRPr lang="fr-FR" dirty="0"/>
          </a:p>
          <a:p>
            <a:r>
              <a:rPr lang="fr-FR" dirty="0"/>
              <a:t>Hugo </a:t>
            </a:r>
            <a:r>
              <a:rPr lang="fr-FR" dirty="0" err="1"/>
              <a:t>Yoshizaki</a:t>
            </a:r>
            <a:r>
              <a:rPr lang="fr-FR" dirty="0"/>
              <a:t> </a:t>
            </a:r>
            <a:r>
              <a:rPr lang="fr-FR" dirty="0" err="1"/>
              <a:t>University</a:t>
            </a:r>
            <a:r>
              <a:rPr lang="fr-FR" dirty="0"/>
              <a:t> of Sao Paulo </a:t>
            </a:r>
          </a:p>
          <a:p>
            <a:r>
              <a:rPr lang="fr-FR" dirty="0" err="1"/>
              <a:t>hugo@usp.br</a:t>
            </a:r>
            <a:r>
              <a:rPr lang="fr-FR" dirty="0"/>
              <a:t>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6395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2450" y="1066800"/>
            <a:ext cx="1089660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</a:rPr>
              <a:t>64% of ABRALOG </a:t>
            </a:r>
            <a:r>
              <a:rPr lang="fr-FR" sz="2400" dirty="0" err="1">
                <a:solidFill>
                  <a:srgbClr val="000000"/>
                </a:solidFill>
              </a:rPr>
              <a:t>respondents</a:t>
            </a:r>
            <a:r>
              <a:rPr lang="fr-FR" sz="2400" dirty="0">
                <a:solidFill>
                  <a:srgbClr val="000000"/>
                </a:solidFill>
              </a:rPr>
              <a:t> and 95% of AFILOG </a:t>
            </a:r>
            <a:r>
              <a:rPr lang="fr-FR" sz="2400" dirty="0" err="1">
                <a:solidFill>
                  <a:srgbClr val="000000"/>
                </a:solidFill>
              </a:rPr>
              <a:t>respondents</a:t>
            </a:r>
            <a:r>
              <a:rPr lang="fr-FR" sz="2400" dirty="0">
                <a:solidFill>
                  <a:srgbClr val="000000"/>
                </a:solidFill>
              </a:rPr>
              <a:t> have </a:t>
            </a:r>
            <a:r>
              <a:rPr lang="fr-FR" sz="2400" dirty="0" err="1">
                <a:solidFill>
                  <a:srgbClr val="000000"/>
                </a:solidFill>
              </a:rPr>
              <a:t>seen</a:t>
            </a:r>
            <a:r>
              <a:rPr lang="fr-FR" sz="2400" dirty="0">
                <a:solidFill>
                  <a:srgbClr val="000000"/>
                </a:solidFill>
              </a:rPr>
              <a:t> </a:t>
            </a:r>
            <a:r>
              <a:rPr lang="fr-FR" sz="2400" dirty="0" err="1">
                <a:solidFill>
                  <a:srgbClr val="000000"/>
                </a:solidFill>
              </a:rPr>
              <a:t>their</a:t>
            </a:r>
            <a:r>
              <a:rPr lang="fr-FR" sz="2400" dirty="0">
                <a:solidFill>
                  <a:srgbClr val="000000"/>
                </a:solidFill>
              </a:rPr>
              <a:t> revenue </a:t>
            </a:r>
            <a:r>
              <a:rPr lang="fr-FR" sz="2400" dirty="0" err="1">
                <a:solidFill>
                  <a:srgbClr val="000000"/>
                </a:solidFill>
              </a:rPr>
              <a:t>increase</a:t>
            </a:r>
            <a:r>
              <a:rPr lang="fr-FR" sz="2400" dirty="0">
                <a:solidFill>
                  <a:srgbClr val="000000"/>
                </a:solidFill>
              </a:rPr>
              <a:t> for the </a:t>
            </a:r>
            <a:r>
              <a:rPr lang="fr-FR" sz="2400" dirty="0" err="1">
                <a:solidFill>
                  <a:srgbClr val="000000"/>
                </a:solidFill>
              </a:rPr>
              <a:t>past</a:t>
            </a:r>
            <a:r>
              <a:rPr lang="fr-FR" sz="2400" dirty="0">
                <a:solidFill>
                  <a:srgbClr val="000000"/>
                </a:solidFill>
              </a:rPr>
              <a:t> </a:t>
            </a:r>
            <a:r>
              <a:rPr lang="fr-FR" sz="2400" dirty="0" err="1">
                <a:solidFill>
                  <a:srgbClr val="000000"/>
                </a:solidFill>
              </a:rPr>
              <a:t>two</a:t>
            </a:r>
            <a:r>
              <a:rPr lang="fr-FR" sz="2400" dirty="0">
                <a:solidFill>
                  <a:srgbClr val="000000"/>
                </a:solidFill>
              </a:rPr>
              <a:t> </a:t>
            </a:r>
            <a:r>
              <a:rPr lang="fr-FR" sz="2400" dirty="0" err="1">
                <a:solidFill>
                  <a:srgbClr val="000000"/>
                </a:solidFill>
              </a:rPr>
              <a:t>years</a:t>
            </a:r>
            <a:endParaRPr lang="fr-FR" sz="2400" dirty="0">
              <a:solidFill>
                <a:srgbClr val="000000"/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</a:rPr>
              <a:t>Half of </a:t>
            </a:r>
            <a:r>
              <a:rPr lang="fr-FR" sz="2400" dirty="0" err="1">
                <a:solidFill>
                  <a:srgbClr val="000000"/>
                </a:solidFill>
              </a:rPr>
              <a:t>members</a:t>
            </a:r>
            <a:r>
              <a:rPr lang="fr-FR" sz="2400" dirty="0">
                <a:solidFill>
                  <a:srgbClr val="000000"/>
                </a:solidFill>
              </a:rPr>
              <a:t> </a:t>
            </a:r>
            <a:r>
              <a:rPr lang="fr-FR" sz="2400" dirty="0" err="1">
                <a:solidFill>
                  <a:srgbClr val="000000"/>
                </a:solidFill>
              </a:rPr>
              <a:t>attribute</a:t>
            </a:r>
            <a:r>
              <a:rPr lang="fr-FR" sz="2400" dirty="0">
                <a:solidFill>
                  <a:srgbClr val="000000"/>
                </a:solidFill>
              </a:rPr>
              <a:t> the changes to the </a:t>
            </a:r>
            <a:r>
              <a:rPr lang="fr-FR" sz="2400" dirty="0" err="1">
                <a:solidFill>
                  <a:srgbClr val="000000"/>
                </a:solidFill>
              </a:rPr>
              <a:t>pandemic</a:t>
            </a:r>
            <a:endParaRPr lang="fr-FR" sz="2400" dirty="0">
              <a:solidFill>
                <a:srgbClr val="000000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3812E71E-B1A9-714C-84DC-9D4862E6FEF2}"/>
              </a:ext>
            </a:extLst>
          </p:cNvPr>
          <p:cNvSpPr txBox="1"/>
          <p:nvPr/>
        </p:nvSpPr>
        <p:spPr>
          <a:xfrm>
            <a:off x="381000" y="228600"/>
            <a:ext cx="1089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Turnover for past two years: increased!</a:t>
            </a:r>
            <a:endParaRPr lang="fr-FR" sz="3600" dirty="0">
              <a:solidFill>
                <a:schemeClr val="tx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BC11A81C-C7A0-4236-1C4D-73E7B0E5AD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950" y="2786604"/>
            <a:ext cx="8648700" cy="345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469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4647" y="874931"/>
            <a:ext cx="11396353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</a:rPr>
              <a:t>ABRALOG </a:t>
            </a:r>
            <a:r>
              <a:rPr lang="fr-FR" sz="2400" dirty="0" err="1">
                <a:solidFill>
                  <a:srgbClr val="000000"/>
                </a:solidFill>
              </a:rPr>
              <a:t>members</a:t>
            </a:r>
            <a:r>
              <a:rPr lang="fr-FR" sz="2400" dirty="0">
                <a:solidFill>
                  <a:srgbClr val="000000"/>
                </a:solidFill>
              </a:rPr>
              <a:t>: 63%, AFILOG </a:t>
            </a:r>
            <a:r>
              <a:rPr lang="fr-FR" sz="2400" dirty="0" err="1">
                <a:solidFill>
                  <a:srgbClr val="000000"/>
                </a:solidFill>
              </a:rPr>
              <a:t>members</a:t>
            </a:r>
            <a:r>
              <a:rPr lang="fr-FR" sz="2400" dirty="0">
                <a:solidFill>
                  <a:srgbClr val="000000"/>
                </a:solidFill>
              </a:rPr>
              <a:t>: 82% </a:t>
            </a:r>
            <a:r>
              <a:rPr lang="fr-FR" sz="2400" dirty="0" err="1">
                <a:solidFill>
                  <a:srgbClr val="000000"/>
                </a:solidFill>
              </a:rPr>
              <a:t>negatively</a:t>
            </a:r>
            <a:r>
              <a:rPr lang="fr-FR" sz="2400" dirty="0">
                <a:solidFill>
                  <a:srgbClr val="000000"/>
                </a:solidFill>
              </a:rPr>
              <a:t> </a:t>
            </a:r>
            <a:r>
              <a:rPr lang="fr-FR" sz="2400" dirty="0" err="1">
                <a:solidFill>
                  <a:srgbClr val="000000"/>
                </a:solidFill>
              </a:rPr>
              <a:t>impacted</a:t>
            </a:r>
            <a:r>
              <a:rPr lang="fr-FR" sz="2400" dirty="0">
                <a:solidFill>
                  <a:srgbClr val="000000"/>
                </a:solidFill>
              </a:rPr>
              <a:t> by </a:t>
            </a:r>
            <a:r>
              <a:rPr lang="fr-FR" sz="2400" dirty="0" err="1">
                <a:solidFill>
                  <a:srgbClr val="000000"/>
                </a:solidFill>
              </a:rPr>
              <a:t>war</a:t>
            </a:r>
            <a:endParaRPr lang="fr-FR" sz="2400" dirty="0">
              <a:solidFill>
                <a:srgbClr val="000000"/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</a:rPr>
              <a:t>O</a:t>
            </a: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and materials cost increases, building prices, delays in decision-taking, lack of visibility, general disruption in global trade</a:t>
            </a:r>
            <a:endParaRPr lang="fr-FR" sz="24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One positive impact: </a:t>
            </a:r>
            <a:r>
              <a:rPr lang="fr-FR" sz="24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increase</a:t>
            </a:r>
            <a:r>
              <a:rPr lang="fr-FR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fr-FR" sz="24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demand</a:t>
            </a:r>
            <a:r>
              <a:rPr lang="fr-FR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fr-FR" sz="24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inventory</a:t>
            </a:r>
            <a:endParaRPr lang="fr-FR" sz="2400" b="1" dirty="0">
              <a:solidFill>
                <a:srgbClr val="000000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3812E71E-B1A9-714C-84DC-9D4862E6FEF2}"/>
              </a:ext>
            </a:extLst>
          </p:cNvPr>
          <p:cNvSpPr txBox="1"/>
          <p:nvPr/>
        </p:nvSpPr>
        <p:spPr>
          <a:xfrm>
            <a:off x="381000" y="228600"/>
            <a:ext cx="1089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AFILOG members: very impacted by war in Ukraine</a:t>
            </a:r>
            <a:endParaRPr lang="fr-FR" sz="3600" dirty="0">
              <a:solidFill>
                <a:schemeClr val="tx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D61523D5-DC63-89A1-F1C8-2CDC5616C6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936228"/>
            <a:ext cx="10890312" cy="342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529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295400"/>
            <a:ext cx="1089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</a:rPr>
              <a:t>« High impact » for 49% of Brazil </a:t>
            </a:r>
            <a:r>
              <a:rPr lang="fr-FR" sz="2400" dirty="0" err="1">
                <a:solidFill>
                  <a:srgbClr val="000000"/>
                </a:solidFill>
              </a:rPr>
              <a:t>respondents</a:t>
            </a:r>
            <a:r>
              <a:rPr lang="fr-FR" sz="2400" dirty="0">
                <a:solidFill>
                  <a:srgbClr val="000000"/>
                </a:solidFill>
              </a:rPr>
              <a:t>, « medium impact » for 53% of French </a:t>
            </a:r>
            <a:r>
              <a:rPr lang="fr-FR" sz="2400" dirty="0" err="1">
                <a:solidFill>
                  <a:srgbClr val="000000"/>
                </a:solidFill>
              </a:rPr>
              <a:t>respondents</a:t>
            </a:r>
            <a:endParaRPr lang="fr-FR" sz="2400" dirty="0">
              <a:solidFill>
                <a:srgbClr val="000000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3812E71E-B1A9-714C-84DC-9D4862E6FEF2}"/>
              </a:ext>
            </a:extLst>
          </p:cNvPr>
          <p:cNvSpPr txBox="1"/>
          <p:nvPr/>
        </p:nvSpPr>
        <p:spPr>
          <a:xfrm>
            <a:off x="381000" y="228600"/>
            <a:ext cx="1135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Inflation and high interest rates have a strong impact</a:t>
            </a:r>
            <a:endParaRPr lang="fr-FR" sz="3600" dirty="0">
              <a:solidFill>
                <a:schemeClr val="tx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1ED94994-18B2-603E-DA47-90EEDC8DF8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546866"/>
            <a:ext cx="9587164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095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7700" y="1219200"/>
            <a:ext cx="10896600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effectLst/>
                <a:ea typeface="Tahoma" panose="020B0604030504040204" pitchFamily="34" charset="0"/>
                <a:cs typeface="Tahoma" panose="020B0604030504040204" pitchFamily="34" charset="0"/>
              </a:rPr>
              <a:t>Both crises have impacted business in numerous ways</a:t>
            </a:r>
          </a:p>
          <a:p>
            <a:pPr marL="800100" lvl="1" indent="-342900">
              <a:buFont typeface="Police système Courant"/>
              <a:buChar char="-"/>
            </a:pPr>
            <a:r>
              <a:rPr lang="en-US" sz="2400" dirty="0">
                <a:solidFill>
                  <a:srgbClr val="000000"/>
                </a:solidFill>
                <a:effectLst/>
                <a:ea typeface="Tahoma" panose="020B0604030504040204" pitchFamily="34" charset="0"/>
                <a:cs typeface="Tahoma" panose="020B0604030504040204" pitchFamily="34" charset="0"/>
              </a:rPr>
              <a:t>Brazil: increase in </a:t>
            </a:r>
            <a:r>
              <a:rPr lang="en-US" sz="2400" b="1" dirty="0">
                <a:solidFill>
                  <a:srgbClr val="000000"/>
                </a:solidFill>
                <a:effectLst/>
                <a:ea typeface="Tahoma" panose="020B0604030504040204" pitchFamily="34" charset="0"/>
                <a:cs typeface="Tahoma" panose="020B0604030504040204" pitchFamily="34" charset="0"/>
              </a:rPr>
              <a:t>logistics costs</a:t>
            </a:r>
            <a:r>
              <a:rPr lang="en-US" sz="2400" b="1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2400" b="1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price </a:t>
            </a:r>
            <a:r>
              <a:rPr lang="en-US" sz="2400" b="1" dirty="0">
                <a:solidFill>
                  <a:srgbClr val="000000"/>
                </a:solidFill>
                <a:effectLst/>
                <a:ea typeface="Tahoma" panose="020B0604030504040204" pitchFamily="34" charset="0"/>
                <a:cs typeface="Tahoma" panose="020B0604030504040204" pitchFamily="34" charset="0"/>
              </a:rPr>
              <a:t>volatility</a:t>
            </a:r>
            <a:endParaRPr lang="en-US" sz="2400" b="1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Police système Courant"/>
              <a:buChar char="-"/>
            </a:pPr>
            <a:r>
              <a:rPr lang="en-US" sz="2400" dirty="0">
                <a:solidFill>
                  <a:srgbClr val="000000"/>
                </a:solidFill>
                <a:effectLst/>
                <a:ea typeface="Tahoma" panose="020B0604030504040204" pitchFamily="34" charset="0"/>
                <a:cs typeface="Tahoma" panose="020B0604030504040204" pitchFamily="34" charset="0"/>
              </a:rPr>
              <a:t>France: price volatility and </a:t>
            </a:r>
            <a:r>
              <a:rPr lang="en-US" sz="2400" b="1" dirty="0">
                <a:solidFill>
                  <a:srgbClr val="000000"/>
                </a:solidFill>
                <a:effectLst/>
                <a:ea typeface="Tahoma" panose="020B0604030504040204" pitchFamily="34" charset="0"/>
                <a:cs typeface="Tahoma" panose="020B0604030504040204" pitchFamily="34" charset="0"/>
              </a:rPr>
              <a:t>delays in sourcing </a:t>
            </a:r>
            <a:r>
              <a:rPr lang="en-US" sz="2400" dirty="0">
                <a:solidFill>
                  <a:srgbClr val="000000"/>
                </a:solidFill>
                <a:effectLst/>
                <a:ea typeface="Tahoma" panose="020B0604030504040204" pitchFamily="34" charset="0"/>
                <a:cs typeface="Tahoma" panose="020B0604030504040204" pitchFamily="34" charset="0"/>
              </a:rPr>
              <a:t>supplies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French feel harder the shortage of resources and parts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90% of French and 60% of Brazilians: difficult or very difficult to </a:t>
            </a:r>
            <a:r>
              <a:rPr lang="en-US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source materials </a:t>
            </a: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since the war in Ukraine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ea typeface="Tahoma" panose="020B0604030504040204" pitchFamily="34" charset="0"/>
                <a:cs typeface="Times New Roman" panose="02020603050405020304" pitchFamily="18" charset="0"/>
              </a:rPr>
              <a:t>A third of all respondents think </a:t>
            </a:r>
            <a:r>
              <a:rPr lang="en-US" sz="2400" b="1" dirty="0">
                <a:solidFill>
                  <a:srgbClr val="000000"/>
                </a:solidFill>
                <a:ea typeface="Tahoma" panose="020B0604030504040204" pitchFamily="34" charset="0"/>
                <a:cs typeface="Times New Roman" panose="02020603050405020304" pitchFamily="18" charset="0"/>
              </a:rPr>
              <a:t>energy supply </a:t>
            </a:r>
            <a:r>
              <a:rPr lang="en-US" sz="2400" dirty="0">
                <a:solidFill>
                  <a:srgbClr val="000000"/>
                </a:solidFill>
                <a:ea typeface="Tahoma" panose="020B0604030504040204" pitchFamily="34" charset="0"/>
                <a:cs typeface="Times New Roman" panose="02020603050405020304" pitchFamily="18" charset="0"/>
              </a:rPr>
              <a:t>has become </a:t>
            </a:r>
            <a:r>
              <a:rPr lang="en-US" sz="2400" b="1" dirty="0">
                <a:solidFill>
                  <a:srgbClr val="000000"/>
                </a:solidFill>
                <a:ea typeface="Tahoma" panose="020B0604030504040204" pitchFamily="34" charset="0"/>
                <a:cs typeface="Times New Roman" panose="02020603050405020304" pitchFamily="18" charset="0"/>
              </a:rPr>
              <a:t>extremely </a:t>
            </a:r>
            <a:r>
              <a:rPr lang="en-US" sz="2400" dirty="0">
                <a:solidFill>
                  <a:srgbClr val="000000"/>
                </a:solidFill>
                <a:ea typeface="Tahoma" panose="020B0604030504040204" pitchFamily="34" charset="0"/>
                <a:cs typeface="Times New Roman" panose="02020603050405020304" pitchFamily="18" charset="0"/>
              </a:rPr>
              <a:t>difficult</a:t>
            </a:r>
            <a:endParaRPr lang="fr-FR" sz="24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One thing that has </a:t>
            </a:r>
            <a:r>
              <a:rPr lang="en-US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not (yet) been affected </a:t>
            </a: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by the Covid and Ukrainian crises, in both countries, has been the </a:t>
            </a:r>
            <a:r>
              <a:rPr lang="en-US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level of activity and sales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Sends a positive message about the sector</a:t>
            </a:r>
            <a:r>
              <a:rPr lang="fr-FR" sz="2400" dirty="0">
                <a:solidFill>
                  <a:srgbClr val="000000"/>
                </a:solidFill>
                <a:effectLst/>
              </a:rPr>
              <a:t> </a:t>
            </a:r>
            <a:r>
              <a:rPr lang="fr-FR" sz="2400" dirty="0">
                <a:solidFill>
                  <a:srgbClr val="000000"/>
                </a:solidFill>
                <a:effectLst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3812E71E-B1A9-714C-84DC-9D4862E6FEF2}"/>
              </a:ext>
            </a:extLst>
          </p:cNvPr>
          <p:cNvSpPr txBox="1"/>
          <p:nvPr/>
        </p:nvSpPr>
        <p:spPr>
          <a:xfrm>
            <a:off x="381000" y="228600"/>
            <a:ext cx="1089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Supply chain disruptions from COVID and Urkaine</a:t>
            </a:r>
            <a:endParaRPr lang="fr-FR" sz="3600" dirty="0">
              <a:solidFill>
                <a:schemeClr val="tx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719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676400"/>
            <a:ext cx="10585368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Brazil</a:t>
            </a:r>
          </a:p>
          <a:p>
            <a:pPr marL="342900" indent="-342900">
              <a:spcBef>
                <a:spcPts val="600"/>
              </a:spcBef>
              <a:buFont typeface="Police système Courant"/>
              <a:buChar char="-"/>
            </a:pPr>
            <a:r>
              <a:rPr lang="en-US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finding land </a:t>
            </a: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peripheral areas</a:t>
            </a:r>
          </a:p>
          <a:p>
            <a:pPr marL="342900" indent="-342900">
              <a:spcBef>
                <a:spcPts val="600"/>
              </a:spcBef>
              <a:buFont typeface="Police système Courant"/>
              <a:buChar char="-"/>
            </a:pP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rising </a:t>
            </a:r>
            <a:r>
              <a:rPr lang="en-US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costs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France</a:t>
            </a:r>
          </a:p>
          <a:p>
            <a:pPr marL="342900" indent="-342900">
              <a:spcBef>
                <a:spcPts val="600"/>
              </a:spcBef>
              <a:buFont typeface="Police système Courant"/>
              <a:buChar char="-"/>
            </a:pP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rising </a:t>
            </a:r>
            <a:r>
              <a:rPr lang="en-US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costs</a:t>
            </a: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(all costs, from salaries to materials to land) </a:t>
            </a:r>
          </a:p>
          <a:p>
            <a:pPr marL="342900" indent="-342900">
              <a:spcBef>
                <a:spcPts val="600"/>
              </a:spcBef>
              <a:buFont typeface="Police système Courant"/>
              <a:buChar char="-"/>
            </a:pP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finding </a:t>
            </a:r>
            <a:r>
              <a:rPr lang="en-US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land</a:t>
            </a: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in peripheral areas </a:t>
            </a:r>
          </a:p>
          <a:p>
            <a:pPr marL="342900" indent="-342900">
              <a:spcBef>
                <a:spcPts val="600"/>
              </a:spcBef>
              <a:buFont typeface="Police système Courant"/>
              <a:buChar char="-"/>
            </a:pPr>
            <a:r>
              <a:rPr lang="en-US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delays</a:t>
            </a: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in administrative process and upcoming legislation such as “net zero land artificialization”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One specific difficulty mentioned in France is finding </a:t>
            </a:r>
            <a:r>
              <a:rPr lang="en-US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land in urban areas</a:t>
            </a:r>
            <a:endParaRPr lang="fr-FR" sz="2400" b="1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3812E71E-B1A9-714C-84DC-9D4862E6FEF2}"/>
              </a:ext>
            </a:extLst>
          </p:cNvPr>
          <p:cNvSpPr txBox="1"/>
          <p:nvPr/>
        </p:nvSpPr>
        <p:spPr>
          <a:xfrm>
            <a:off x="381000" y="228600"/>
            <a:ext cx="1089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Developers, facility owners, investors’ specific challenges </a:t>
            </a:r>
            <a:endParaRPr lang="fr-FR" sz="3600" dirty="0">
              <a:solidFill>
                <a:schemeClr val="tx1">
                  <a:lumMod val="75000"/>
                </a:schemeClr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628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0832" y="1219200"/>
            <a:ext cx="11239500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both countries:</a:t>
            </a:r>
          </a:p>
          <a:p>
            <a:pPr marL="342900" indent="-342900">
              <a:spcBef>
                <a:spcPts val="600"/>
              </a:spcBef>
              <a:buFont typeface="Police système Courant"/>
              <a:buChar char="-"/>
            </a:pPr>
            <a:r>
              <a:rPr lang="en-US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Costs </a:t>
            </a: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land, materials, energy, salaries</a:t>
            </a:r>
          </a:p>
          <a:p>
            <a:pPr marL="342900" indent="-342900">
              <a:spcBef>
                <a:spcPts val="600"/>
              </a:spcBef>
              <a:buFont typeface="Police système Courant"/>
              <a:buChar char="-"/>
            </a:pPr>
            <a:r>
              <a:rPr lang="en-US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Staff shortage</a:t>
            </a:r>
            <a:endParaRPr lang="en-US" sz="2400" b="1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France, land availability is also mentioned as a big issue</a:t>
            </a:r>
            <a:endParaRPr lang="fr-FR" sz="24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3812E71E-B1A9-714C-84DC-9D4862E6FEF2}"/>
              </a:ext>
            </a:extLst>
          </p:cNvPr>
          <p:cNvSpPr txBox="1"/>
          <p:nvPr/>
        </p:nvSpPr>
        <p:spPr>
          <a:xfrm>
            <a:off x="381000" y="228600"/>
            <a:ext cx="1089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Constructors and general contractors’ challenges</a:t>
            </a:r>
            <a:r>
              <a:rPr lang="fr-FR" sz="3600" dirty="0">
                <a:effectLst/>
              </a:rPr>
              <a:t> </a:t>
            </a:r>
            <a:endParaRPr lang="fr-FR" sz="3600" dirty="0">
              <a:solidFill>
                <a:schemeClr val="tx1">
                  <a:lumMod val="75000"/>
                </a:schemeClr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55E2C51C-9216-C4D9-E2A6-1E26F440DC04}"/>
              </a:ext>
            </a:extLst>
          </p:cNvPr>
          <p:cNvSpPr txBox="1"/>
          <p:nvPr/>
        </p:nvSpPr>
        <p:spPr>
          <a:xfrm>
            <a:off x="367145" y="3429000"/>
            <a:ext cx="1089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Facility users’ challengers</a:t>
            </a:r>
            <a:endParaRPr lang="fr-FR" sz="3600" dirty="0">
              <a:solidFill>
                <a:schemeClr val="tx1">
                  <a:lumMod val="75000"/>
                </a:schemeClr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DA5FD59-CFBF-0C32-9667-72D15B62FC9B}"/>
              </a:ext>
            </a:extLst>
          </p:cNvPr>
          <p:cNvSpPr/>
          <p:nvPr/>
        </p:nvSpPr>
        <p:spPr>
          <a:xfrm>
            <a:off x="920832" y="4191000"/>
            <a:ext cx="11239500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both countries:</a:t>
            </a:r>
          </a:p>
          <a:p>
            <a:pPr marL="342900" indent="-342900">
              <a:spcBef>
                <a:spcPts val="600"/>
              </a:spcBef>
              <a:buFont typeface="Police système Courant"/>
              <a:buChar char="-"/>
            </a:pPr>
            <a:r>
              <a:rPr lang="en-US" sz="2400" b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Rental costs </a:t>
            </a:r>
            <a:r>
              <a:rPr lang="en-US" sz="24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especially in France </a:t>
            </a:r>
          </a:p>
          <a:p>
            <a:pPr marL="342900" indent="-342900">
              <a:spcBef>
                <a:spcPts val="600"/>
              </a:spcBef>
              <a:buFont typeface="Police système Courant"/>
              <a:buChar char="-"/>
            </a:pP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n-US" sz="24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 cost increases, especially in Brazil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France, finding space including in </a:t>
            </a:r>
            <a:r>
              <a:rPr lang="en-US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urban areas</a:t>
            </a:r>
            <a:endParaRPr lang="fr-FR" sz="2400" b="1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960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7700" y="1600200"/>
            <a:ext cx="11239500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near-shoring, sourcing supplies closer to home)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 clear answer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When they answer, most think that a better mix of near-shoring and far-shoring is required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mportant to </a:t>
            </a:r>
            <a:r>
              <a:rPr lang="en-US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anticipate better</a:t>
            </a: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so that the supply chain is more resilient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onstruction materials could be ordered with more lead-time</a:t>
            </a:r>
            <a:r>
              <a:rPr lang="fr-FR" sz="2400" dirty="0">
                <a:solidFill>
                  <a:srgbClr val="000000"/>
                </a:solidFill>
                <a:effectLst/>
              </a:rPr>
              <a:t>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000000"/>
                </a:solidFill>
              </a:rPr>
              <a:t>Energy mix </a:t>
            </a:r>
            <a:r>
              <a:rPr lang="fr-FR" sz="2400" dirty="0" err="1">
                <a:solidFill>
                  <a:srgbClr val="000000"/>
                </a:solidFill>
              </a:rPr>
              <a:t>will</a:t>
            </a:r>
            <a:r>
              <a:rPr lang="fr-FR" sz="2400" dirty="0">
                <a:solidFill>
                  <a:srgbClr val="000000"/>
                </a:solidFill>
              </a:rPr>
              <a:t> change for </a:t>
            </a:r>
            <a:r>
              <a:rPr lang="fr-FR" sz="2400" dirty="0" err="1">
                <a:solidFill>
                  <a:srgbClr val="000000"/>
                </a:solidFill>
              </a:rPr>
              <a:t>half</a:t>
            </a:r>
            <a:r>
              <a:rPr lang="fr-FR" sz="2400" dirty="0">
                <a:solidFill>
                  <a:srgbClr val="000000"/>
                </a:solidFill>
              </a:rPr>
              <a:t> of the </a:t>
            </a:r>
            <a:r>
              <a:rPr lang="fr-FR" sz="2400" dirty="0" err="1">
                <a:solidFill>
                  <a:srgbClr val="000000"/>
                </a:solidFill>
              </a:rPr>
              <a:t>respondents</a:t>
            </a:r>
            <a:r>
              <a:rPr lang="fr-FR" sz="2400" dirty="0">
                <a:solidFill>
                  <a:srgbClr val="000000"/>
                </a:solidFill>
              </a:rPr>
              <a:t> (and </a:t>
            </a:r>
            <a:r>
              <a:rPr lang="fr-FR" sz="2400" dirty="0" err="1">
                <a:solidFill>
                  <a:srgbClr val="000000"/>
                </a:solidFill>
              </a:rPr>
              <a:t>will</a:t>
            </a:r>
            <a:r>
              <a:rPr lang="fr-FR" sz="2400" dirty="0">
                <a:solidFill>
                  <a:srgbClr val="000000"/>
                </a:solidFill>
              </a:rPr>
              <a:t> </a:t>
            </a:r>
            <a:r>
              <a:rPr lang="fr-FR" sz="2400" u="sng" dirty="0">
                <a:solidFill>
                  <a:srgbClr val="000000"/>
                </a:solidFill>
              </a:rPr>
              <a:t>not</a:t>
            </a:r>
            <a:r>
              <a:rPr lang="fr-FR" sz="2400" dirty="0">
                <a:solidFill>
                  <a:srgbClr val="000000"/>
                </a:solidFill>
              </a:rPr>
              <a:t> change for the </a:t>
            </a:r>
            <a:r>
              <a:rPr lang="fr-FR" sz="2400" dirty="0" err="1">
                <a:solidFill>
                  <a:srgbClr val="000000"/>
                </a:solidFill>
              </a:rPr>
              <a:t>other</a:t>
            </a:r>
            <a:r>
              <a:rPr lang="fr-FR" sz="2400" dirty="0">
                <a:solidFill>
                  <a:srgbClr val="000000"/>
                </a:solidFill>
              </a:rPr>
              <a:t> </a:t>
            </a:r>
            <a:r>
              <a:rPr lang="fr-FR" sz="2400" dirty="0" err="1">
                <a:solidFill>
                  <a:srgbClr val="000000"/>
                </a:solidFill>
              </a:rPr>
              <a:t>half</a:t>
            </a:r>
            <a:r>
              <a:rPr lang="fr-FR" sz="24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3812E71E-B1A9-714C-84DC-9D4862E6FEF2}"/>
              </a:ext>
            </a:extLst>
          </p:cNvPr>
          <p:cNvSpPr txBox="1"/>
          <p:nvPr/>
        </p:nvSpPr>
        <p:spPr>
          <a:xfrm>
            <a:off x="381000" y="228600"/>
            <a:ext cx="1089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How does the situation lead to changes in the organization of the supply chain? </a:t>
            </a:r>
            <a:endParaRPr lang="fr-FR" sz="3600" dirty="0">
              <a:solidFill>
                <a:schemeClr val="tx1">
                  <a:lumMod val="75000"/>
                </a:schemeClr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737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0"/>
            <a:ext cx="115824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49% in Brazil and 52% in France think it is rather good (uptake of 75% or above)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But a strong minority of companies </a:t>
            </a: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think the uptake is at 50% or lower</a:t>
            </a:r>
            <a:r>
              <a:rPr lang="fr-FR" sz="2400" dirty="0">
                <a:solidFill>
                  <a:srgbClr val="000000"/>
                </a:solidFill>
                <a:effectLst/>
              </a:rPr>
              <a:t>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</a:rPr>
              <a:t>Countries diverge in the expectations and challenges to </a:t>
            </a:r>
            <a:r>
              <a:rPr lang="fr-FR" sz="2400" dirty="0" err="1">
                <a:solidFill>
                  <a:srgbClr val="000000"/>
                </a:solidFill>
              </a:rPr>
              <a:t>digitalize</a:t>
            </a:r>
            <a:r>
              <a:rPr lang="fr-FR" sz="2400" dirty="0">
                <a:solidFill>
                  <a:srgbClr val="000000"/>
                </a:solidFill>
              </a:rPr>
              <a:t> more/</a:t>
            </a:r>
            <a:r>
              <a:rPr lang="fr-FR" sz="2400" dirty="0" err="1">
                <a:solidFill>
                  <a:srgbClr val="000000"/>
                </a:solidFill>
              </a:rPr>
              <a:t>better</a:t>
            </a:r>
            <a:endParaRPr lang="fr-FR" sz="2400" dirty="0">
              <a:solidFill>
                <a:srgbClr val="000000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3812E71E-B1A9-714C-84DC-9D4862E6FEF2}"/>
              </a:ext>
            </a:extLst>
          </p:cNvPr>
          <p:cNvSpPr txBox="1"/>
          <p:nvPr/>
        </p:nvSpPr>
        <p:spPr>
          <a:xfrm>
            <a:off x="381000" y="228600"/>
            <a:ext cx="11239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Degree of digitization and uptake of new technologies</a:t>
            </a:r>
            <a:r>
              <a:rPr lang="en-US" sz="3600">
                <a:solidFill>
                  <a:schemeClr val="tx1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progress 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can be made </a:t>
            </a:r>
            <a:endParaRPr lang="fr-FR" sz="3600" dirty="0">
              <a:solidFill>
                <a:schemeClr val="tx1">
                  <a:lumMod val="75000"/>
                </a:schemeClr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9ACB63C4-38F4-369A-7A14-05A1C67FA1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124200"/>
            <a:ext cx="7772400" cy="2718695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45E7C73F-835D-47FC-391B-F8166CF3EBD8}"/>
              </a:ext>
            </a:extLst>
          </p:cNvPr>
          <p:cNvSpPr txBox="1"/>
          <p:nvPr/>
        </p:nvSpPr>
        <p:spPr>
          <a:xfrm>
            <a:off x="8229600" y="3159826"/>
            <a:ext cx="3581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France: not so difficult but delays and </a:t>
            </a: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resistance to change 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(“culture”)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Brazil: </a:t>
            </a: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costs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and resistance to change (“culture”) are big problems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In both countries, </a:t>
            </a: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lack of qualified labor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for implementing new technologies</a:t>
            </a:r>
            <a:endParaRPr lang="fr-FR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800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ité Gustave Eiffel">
      <a:dk1>
        <a:srgbClr val="2F2A85"/>
      </a:dk1>
      <a:lt1>
        <a:sysClr val="window" lastClr="FFFFFF"/>
      </a:lt1>
      <a:dk2>
        <a:srgbClr val="0F273B"/>
      </a:dk2>
      <a:lt2>
        <a:srgbClr val="FFFFFF"/>
      </a:lt2>
      <a:accent1>
        <a:srgbClr val="1EAFD0"/>
      </a:accent1>
      <a:accent2>
        <a:srgbClr val="D2213C"/>
      </a:accent2>
      <a:accent3>
        <a:srgbClr val="E83583"/>
      </a:accent3>
      <a:accent4>
        <a:srgbClr val="00936E"/>
      </a:accent4>
      <a:accent5>
        <a:srgbClr val="FBBA00"/>
      </a:accent5>
      <a:accent6>
        <a:srgbClr val="8B2F97"/>
      </a:accent6>
      <a:hlink>
        <a:srgbClr val="FFFFFF"/>
      </a:hlink>
      <a:folHlink>
        <a:srgbClr val="2F2A85"/>
      </a:folHlink>
    </a:clrScheme>
    <a:fontScheme name="Personnalisé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</a:spPr>
      <a:bodyPr wrap="square" lIns="0" tIns="0" rIns="0" bIns="0" rtlCol="0"/>
      <a:lstStyle>
        <a:defPPr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1_Conception personnalisée">
  <a:themeElements>
    <a:clrScheme name="1_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3600" b="1" i="0" u="none" strike="noStrike" cap="none" normalizeH="0" baseline="0">
            <a:ln>
              <a:noFill/>
            </a:ln>
            <a:solidFill>
              <a:srgbClr val="DC0715"/>
            </a:solidFill>
            <a:effectLst/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3600" b="1" i="0" u="none" strike="noStrike" cap="none" normalizeH="0" baseline="0">
            <a:ln>
              <a:noFill/>
            </a:ln>
            <a:solidFill>
              <a:srgbClr val="DC0715"/>
            </a:solidFill>
            <a:effectLst/>
            <a:latin typeface="Comic Sans MS" charset="0"/>
          </a:defRPr>
        </a:defPPr>
      </a:lstStyle>
    </a:lnDef>
  </a:objectDefaults>
  <a:extraClrSchemeLst>
    <a:extraClrScheme>
      <a:clrScheme name="1_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11907</TotalTime>
  <Words>807</Words>
  <Application>Microsoft Macintosh PowerPoint</Application>
  <PresentationFormat>Custom</PresentationFormat>
  <Paragraphs>99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1_Conception personnalisée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 powerpoint</dc:title>
  <dc:creator>Mathilde Caer</dc:creator>
  <cp:lastModifiedBy>Wilson Leal</cp:lastModifiedBy>
  <cp:revision>1111</cp:revision>
  <dcterms:created xsi:type="dcterms:W3CDTF">2019-12-10T09:51:24Z</dcterms:created>
  <dcterms:modified xsi:type="dcterms:W3CDTF">2022-09-15T20:06:49Z</dcterms:modified>
</cp:coreProperties>
</file>